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charts/style2.xml" ContentType="application/vnd.ms-office.chartstyle+xml"/>
  <Override PartName="/ppt/charts/colors2.xml" ContentType="application/vnd.ms-office.chartcolorstyl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66" r:id="rId3"/>
    <p:sldId id="257" r:id="rId4"/>
    <p:sldId id="258" r:id="rId5"/>
    <p:sldId id="259" r:id="rId6"/>
    <p:sldId id="260" r:id="rId7"/>
    <p:sldId id="261" r:id="rId8"/>
    <p:sldId id="264" r:id="rId9"/>
    <p:sldId id="262" r:id="rId10"/>
    <p:sldId id="265" r:id="rId11"/>
    <p:sldId id="263" r:id="rId12"/>
  </p:sldIdLst>
  <p:sldSz cx="9144000" cy="6858000" type="screen4x3"/>
  <p:notesSz cx="6797675" cy="9928225"/>
  <p:defaultTextStyle>
    <a:defPPr>
      <a:defRPr lang="en-US"/>
    </a:defPPr>
    <a:lvl1pPr marL="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latinLnBrk="0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3110" autoAdjust="0"/>
    <p:restoredTop sz="94660"/>
  </p:normalViewPr>
  <p:slideViewPr>
    <p:cSldViewPr>
      <p:cViewPr>
        <p:scale>
          <a:sx n="75" d="100"/>
          <a:sy n="75" d="100"/>
        </p:scale>
        <p:origin x="-1368" y="-87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3" Type="http://schemas.microsoft.com/office/2011/relationships/chartStyle" Target="style2.xml"/><Relationship Id="rId2" Type="http://schemas.microsoft.com/office/2011/relationships/chartColorStyle" Target="colors2.xml"/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0"/>
          <c:y val="0"/>
          <c:w val="0.96604938271604934"/>
          <c:h val="0.86857391646003801"/>
        </c:manualLayout>
      </c:layout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0000"/>
                    </a:schemeClr>
                  </a:gs>
                  <a:gs pos="33000">
                    <a:schemeClr val="accent3">
                      <a:tint val="86500"/>
                    </a:schemeClr>
                  </a:gs>
                  <a:gs pos="46750">
                    <a:schemeClr val="accent3">
                      <a:tint val="71000"/>
                      <a:satMod val="112000"/>
                    </a:schemeClr>
                  </a:gs>
                  <a:gs pos="53000">
                    <a:schemeClr val="accent3">
                      <a:tint val="71000"/>
                      <a:satMod val="112000"/>
                    </a:schemeClr>
                  </a:gs>
                  <a:gs pos="68000">
                    <a:schemeClr val="accent3">
                      <a:tint val="86000"/>
                    </a:schemeClr>
                  </a:gs>
                  <a:gs pos="100000">
                    <a:schemeClr val="accent3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60000"/>
                    </a:schemeClr>
                  </a:gs>
                  <a:gs pos="33000">
                    <a:schemeClr val="accent4">
                      <a:tint val="86500"/>
                    </a:schemeClr>
                  </a:gs>
                  <a:gs pos="46750">
                    <a:schemeClr val="accent4">
                      <a:tint val="71000"/>
                      <a:satMod val="112000"/>
                    </a:schemeClr>
                  </a:gs>
                  <a:gs pos="53000">
                    <a:schemeClr val="accent4">
                      <a:tint val="71000"/>
                      <a:satMod val="112000"/>
                    </a:schemeClr>
                  </a:gs>
                  <a:gs pos="68000">
                    <a:schemeClr val="accent4">
                      <a:tint val="86000"/>
                    </a:schemeClr>
                  </a:gs>
                  <a:gs pos="100000">
                    <a:schemeClr val="accent4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p3d/>
            </c:spPr>
          </c:dPt>
          <c:dLbls>
            <c:dLbl>
              <c:idx val="0"/>
              <c:delete val="1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>
                <c:manualLayout>
                  <c:x val="0.33138050452026846"/>
                  <c:y val="0.19342108197365421"/>
                </c:manualLayout>
              </c:layout>
              <c:tx>
                <c:rich>
                  <a:bodyPr/>
                  <a:lstStyle/>
                  <a:p>
                    <a:r>
                      <a:rPr lang="ru-RU" sz="2020" b="1" i="0" baseline="0" dirty="0" smtClean="0"/>
                      <a:t>Хабаровский край</a:t>
                    </a:r>
                    <a:r>
                      <a:rPr lang="ru-RU" sz="2020" b="1" i="0" baseline="0" dirty="0"/>
                      <a:t>
</a:t>
                    </a:r>
                  </a:p>
                </c:rich>
              </c:tx>
              <c:dLblPos val="bestFit"/>
              <c:showLegendKey val="0"/>
              <c:showVal val="0"/>
              <c:showCatName val="1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layout/>
                  <c15:dlblFieldTable/>
                  <c15:showDataLabelsRange val="0"/>
                </c:ext>
              </c:extLst>
            </c:dLbl>
            <c:dLbl>
              <c:idx val="2"/>
              <c:layout/>
              <c:tx>
                <c:rich>
                  <a:bodyPr/>
                  <a:lstStyle/>
                  <a:p>
                    <a:r>
                      <a:rPr lang="en-US" dirty="0"/>
                      <a:t>
</a:t>
                    </a:r>
                    <a:r>
                      <a:rPr lang="ru-RU" sz="2300" baseline="0" dirty="0" smtClean="0"/>
                      <a:t>12</a:t>
                    </a:r>
                    <a:r>
                      <a:rPr lang="en-US" dirty="0" smtClean="0"/>
                      <a:t>%</a:t>
                    </a:r>
                    <a:endParaRPr lang="en-US" dirty="0"/>
                  </a:p>
                </c:rich>
              </c:tx>
              <c:dLblPos val="inEnd"/>
              <c:showLegendKey val="0"/>
              <c:showVal val="0"/>
              <c:showCatName val="1"/>
              <c:showSerName val="0"/>
              <c:showPercent val="1"/>
              <c:showBubbleSize val="0"/>
            </c:dLbl>
            <c:dLbl>
              <c:idx val="3"/>
              <c:delete val="1"/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1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2"/>
                <c:pt idx="0">
                  <c:v>Дальний Восток  -  3 114 200 тонн</c:v>
                </c:pt>
                <c:pt idx="1">
                  <c:v>Хабаровский край - 375 000 тонн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8.2000000000000011</c:v>
                </c:pt>
                <c:pt idx="1">
                  <c:v>1.1499999999999997</c:v>
                </c:pt>
              </c:numCache>
            </c:numRef>
          </c:val>
        </c:ser>
        <c:dLbls>
          <c:showLegendKey val="0"/>
          <c:showVal val="0"/>
          <c:showCatName val="1"/>
          <c:showSerName val="0"/>
          <c:showPercent val="0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15701394964518328"/>
          <c:y val="0.84160156312220924"/>
          <c:w val="0.68597210070963355"/>
          <c:h val="0.14221502487509363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220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30"/>
      <c:rotY val="0"/>
      <c:depthPercent val="100"/>
      <c:rAngAx val="0"/>
      <c:perspective val="30"/>
    </c:view3D>
    <c:floor>
      <c:thickness val="0"/>
      <c:spPr>
        <a:noFill/>
        <a:ln>
          <a:noFill/>
        </a:ln>
        <a:effectLst/>
        <a:sp3d/>
      </c:spPr>
    </c:floor>
    <c:sideWall>
      <c:thickness val="0"/>
      <c:spPr>
        <a:noFill/>
        <a:ln>
          <a:noFill/>
        </a:ln>
        <a:effectLst/>
        <a:sp3d/>
      </c:spPr>
    </c:sideWall>
    <c:backWall>
      <c:thickness val="0"/>
      <c:spPr>
        <a:noFill/>
        <a:ln>
          <a:noFill/>
        </a:ln>
        <a:effectLst/>
        <a:sp3d/>
      </c:spPr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Столбец1</c:v>
                </c:pt>
              </c:strCache>
            </c:strRef>
          </c:tx>
          <c:dPt>
            <c:idx val="0"/>
            <c:bubble3D val="0"/>
            <c:spPr>
              <a:gradFill rotWithShape="1">
                <a:gsLst>
                  <a:gs pos="0">
                    <a:schemeClr val="accent1">
                      <a:shade val="60000"/>
                    </a:schemeClr>
                  </a:gs>
                  <a:gs pos="33000">
                    <a:schemeClr val="accent1">
                      <a:tint val="86500"/>
                    </a:schemeClr>
                  </a:gs>
                  <a:gs pos="46750">
                    <a:schemeClr val="accent1">
                      <a:tint val="71000"/>
                      <a:satMod val="112000"/>
                    </a:schemeClr>
                  </a:gs>
                  <a:gs pos="53000">
                    <a:schemeClr val="accent1">
                      <a:tint val="71000"/>
                      <a:satMod val="112000"/>
                    </a:schemeClr>
                  </a:gs>
                  <a:gs pos="68000">
                    <a:schemeClr val="accent1">
                      <a:tint val="86000"/>
                    </a:schemeClr>
                  </a:gs>
                  <a:gs pos="100000">
                    <a:schemeClr val="accent1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p3d/>
            </c:spPr>
          </c:dPt>
          <c:dPt>
            <c:idx val="1"/>
            <c:bubble3D val="0"/>
            <c:spPr>
              <a:gradFill rotWithShape="1">
                <a:gsLst>
                  <a:gs pos="0">
                    <a:schemeClr val="accent2">
                      <a:shade val="60000"/>
                    </a:schemeClr>
                  </a:gs>
                  <a:gs pos="33000">
                    <a:schemeClr val="accent2">
                      <a:tint val="86500"/>
                    </a:schemeClr>
                  </a:gs>
                  <a:gs pos="46750">
                    <a:schemeClr val="accent2">
                      <a:tint val="71000"/>
                      <a:satMod val="112000"/>
                    </a:schemeClr>
                  </a:gs>
                  <a:gs pos="53000">
                    <a:schemeClr val="accent2">
                      <a:tint val="71000"/>
                      <a:satMod val="112000"/>
                    </a:schemeClr>
                  </a:gs>
                  <a:gs pos="68000">
                    <a:schemeClr val="accent2">
                      <a:tint val="86000"/>
                    </a:schemeClr>
                  </a:gs>
                  <a:gs pos="100000">
                    <a:schemeClr val="accent2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p3d/>
            </c:spPr>
          </c:dPt>
          <c:dPt>
            <c:idx val="2"/>
            <c:bubble3D val="0"/>
            <c:spPr>
              <a:gradFill rotWithShape="1">
                <a:gsLst>
                  <a:gs pos="0">
                    <a:schemeClr val="accent3">
                      <a:shade val="60000"/>
                    </a:schemeClr>
                  </a:gs>
                  <a:gs pos="33000">
                    <a:schemeClr val="accent3">
                      <a:tint val="86500"/>
                    </a:schemeClr>
                  </a:gs>
                  <a:gs pos="46750">
                    <a:schemeClr val="accent3">
                      <a:tint val="71000"/>
                      <a:satMod val="112000"/>
                    </a:schemeClr>
                  </a:gs>
                  <a:gs pos="53000">
                    <a:schemeClr val="accent3">
                      <a:tint val="71000"/>
                      <a:satMod val="112000"/>
                    </a:schemeClr>
                  </a:gs>
                  <a:gs pos="68000">
                    <a:schemeClr val="accent3">
                      <a:tint val="86000"/>
                    </a:schemeClr>
                  </a:gs>
                  <a:gs pos="100000">
                    <a:schemeClr val="accent3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p3d/>
            </c:spPr>
          </c:dPt>
          <c:dPt>
            <c:idx val="3"/>
            <c:bubble3D val="0"/>
            <c:spPr>
              <a:gradFill rotWithShape="1">
                <a:gsLst>
                  <a:gs pos="0">
                    <a:schemeClr val="accent4">
                      <a:shade val="60000"/>
                    </a:schemeClr>
                  </a:gs>
                  <a:gs pos="33000">
                    <a:schemeClr val="accent4">
                      <a:tint val="86500"/>
                    </a:schemeClr>
                  </a:gs>
                  <a:gs pos="46750">
                    <a:schemeClr val="accent4">
                      <a:tint val="71000"/>
                      <a:satMod val="112000"/>
                    </a:schemeClr>
                  </a:gs>
                  <a:gs pos="53000">
                    <a:schemeClr val="accent4">
                      <a:tint val="71000"/>
                      <a:satMod val="112000"/>
                    </a:schemeClr>
                  </a:gs>
                  <a:gs pos="68000">
                    <a:schemeClr val="accent4">
                      <a:tint val="86000"/>
                    </a:schemeClr>
                  </a:gs>
                  <a:gs pos="100000">
                    <a:schemeClr val="accent4">
                      <a:shade val="60000"/>
                    </a:schemeClr>
                  </a:gs>
                </a:gsLst>
                <a:lin ang="8350000" scaled="1"/>
              </a:gradFill>
              <a:ln>
                <a:noFill/>
              </a:ln>
              <a:effectLst>
                <a:outerShdw blurRad="190500" dist="228600" dir="2700000" sy="90000" rotWithShape="0">
                  <a:srgbClr val="000000">
                    <a:alpha val="25500"/>
                  </a:srgbClr>
                </a:outerShdw>
              </a:effectLst>
              <a:sp3d/>
            </c:spPr>
          </c:dPt>
          <c:dLbls>
            <c:dLbl>
              <c:idx val="0"/>
              <c:layout/>
              <c:tx>
                <c:rich>
                  <a:bodyPr/>
                  <a:lstStyle/>
                  <a:p>
                    <a:r>
                      <a:rPr lang="en-US" sz="2400" b="1" dirty="0" smtClean="0"/>
                      <a:t>55%</a:t>
                    </a:r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/>
              </c:extLst>
            </c:dLbl>
            <c:dLbl>
              <c:idx val="1"/>
              <c:layout/>
              <c:tx>
                <c:rich>
                  <a:bodyPr/>
                  <a:lstStyle/>
                  <a:p>
                    <a:r>
                      <a:rPr lang="ru-RU" sz="2400" dirty="0" smtClean="0">
                        <a:latin typeface="+mn-lt"/>
                        <a:cs typeface="Times New Roman" panose="02020603050405020304" pitchFamily="18" charset="0"/>
                      </a:rPr>
                      <a:t>22%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2"/>
              <c:layout>
                <c:manualLayout>
                  <c:x val="6.0360406338096625E-2"/>
                  <c:y val="7.47730977323047E-2"/>
                </c:manualLayout>
              </c:layout>
              <c:tx>
                <c:rich>
                  <a:bodyPr/>
                  <a:lstStyle/>
                  <a:p>
                    <a:r>
                      <a:rPr lang="ru-RU" sz="2400" dirty="0" smtClean="0"/>
                      <a:t>21%</a:t>
                    </a:r>
                    <a:endParaRPr lang="ru-RU" dirty="0"/>
                  </a:p>
                </c:rich>
              </c:tx>
              <c:dLblPos val="bestFit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dLbl>
              <c:idx val="3"/>
              <c:layout/>
              <c:tx>
                <c:rich>
                  <a:bodyPr/>
                  <a:lstStyle/>
                  <a:p>
                    <a:r>
                      <a:rPr lang="ru-RU" sz="2400" dirty="0" smtClean="0"/>
                      <a:t>2%</a:t>
                    </a:r>
                    <a:endParaRPr lang="ru-RU" dirty="0"/>
                  </a:p>
                </c:rich>
              </c:tx>
              <c:dLblPos val="inEnd"/>
              <c:showLegendKey val="0"/>
              <c:showVal val="0"/>
              <c:showCatName val="0"/>
              <c:showSerName val="0"/>
              <c:showPercent val="1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2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inEnd"/>
            <c:showLegendKey val="0"/>
            <c:showVal val="0"/>
            <c:showCatName val="0"/>
            <c:showSerName val="0"/>
            <c:showPercent val="1"/>
            <c:showBubbleSize val="0"/>
            <c:showLeaderLines val="1"/>
            <c:leaderLines>
              <c:spPr>
                <a:ln w="9525">
                  <a:solidFill>
                    <a:schemeClr val="tx2">
                      <a:lumMod val="35000"/>
                      <a:lumOff val="65000"/>
                    </a:schemeClr>
                  </a:solidFill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strRef>
              <c:f>Лист1!$A$2:$A$5</c:f>
              <c:strCache>
                <c:ptCount val="4"/>
                <c:pt idx="0">
                  <c:v>Камчатский край и Чукотская область 227,7 тыс.тонн</c:v>
                </c:pt>
                <c:pt idx="1">
                  <c:v>Хабаровский край 91,1 тыс.тонн</c:v>
                </c:pt>
                <c:pt idx="2">
                  <c:v>Сахалинская область 88,4 тыс.тонн</c:v>
                </c:pt>
                <c:pt idx="3">
                  <c:v>Магаданская область и Приморский край 6,7 тыс.тонн</c:v>
                </c:pt>
              </c:strCache>
            </c:str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8</c:v>
                </c:pt>
                <c:pt idx="1">
                  <c:v>3.1</c:v>
                </c:pt>
                <c:pt idx="2">
                  <c:v>3.1</c:v>
                </c:pt>
                <c:pt idx="3">
                  <c:v>0.30000000000000004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1"/>
          <c:showBubbleSize val="0"/>
          <c:showLeaderLines val="1"/>
        </c:dLbls>
      </c:pie3DChart>
      <c:spPr>
        <a:noFill/>
        <a:ln>
          <a:noFill/>
        </a:ln>
        <a:effectLst/>
      </c:spPr>
    </c:plotArea>
    <c:legend>
      <c:legendPos val="b"/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960" b="1" i="0" u="none" strike="noStrike" kern="1200" baseline="0">
              <a:solidFill>
                <a:schemeClr val="tx2"/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zero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>
    <c:autoUpdate val="0"/>
  </c:externalData>
</c:chartSpac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2.xml><?xml version="1.0" encoding="utf-8"?>
<cs:chartStyle xmlns:cs="http://schemas.microsoft.com/office/drawing/2012/chartStyle" xmlns:a="http://schemas.openxmlformats.org/drawingml/2006/main" id="266">
  <cs:axisTitle>
    <cs:lnRef idx="0"/>
    <cs:fillRef idx="0"/>
    <cs:effectRef idx="0"/>
    <cs:fontRef idx="minor">
      <a:schemeClr val="tx2"/>
    </cs:fontRef>
    <cs:defRPr sz="1197" b="1" kern="1200"/>
  </cs:axisTitle>
  <cs:category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2"/>
    </cs:fontRef>
    <cs:spPr>
      <a:solidFill>
        <a:schemeClr val="bg1"/>
      </a:solidFill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chartArea>
  <cs:dataLabel>
    <cs:lnRef idx="0"/>
    <cs:fillRef idx="0"/>
    <cs:effectRef idx="0"/>
    <cs:fontRef idx="minor">
      <a:schemeClr val="tx2"/>
    </cs:fontRef>
    <cs:defRPr sz="1197" kern="1200"/>
  </cs:dataLabel>
  <cs:dataLabelCallout>
    <cs:lnRef idx="0"/>
    <cs:fillRef idx="0"/>
    <cs:effectRef idx="0"/>
    <cs:fontRef idx="minor">
      <a:schemeClr val="dk2">
        <a:lumMod val="7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3">
      <cs:styleClr val="auto"/>
    </cs:fillRef>
    <cs:effectRef idx="2"/>
    <cs:fontRef idx="minor">
      <a:schemeClr val="tx2"/>
    </cs:fontRef>
  </cs:dataPoint>
  <cs:dataPoint3D>
    <cs:lnRef idx="0"/>
    <cs:fillRef idx="3">
      <cs:styleClr val="auto"/>
    </cs:fillRef>
    <cs:effectRef idx="2"/>
    <cs:fontRef idx="minor">
      <a:schemeClr val="tx2"/>
    </cs:fontRef>
  </cs:dataPoint3D>
  <cs:dataPointLine>
    <cs:lnRef idx="0">
      <cs:styleClr val="auto"/>
    </cs:lnRef>
    <cs:fillRef idx="3"/>
    <cs:effectRef idx="2"/>
    <cs:fontRef idx="minor">
      <a:schemeClr val="tx2"/>
    </cs:fontRef>
    <cs:spPr>
      <a:ln w="31750" cap="rnd">
        <a:solidFill>
          <a:schemeClr val="phClr"/>
        </a:solidFill>
        <a:round/>
      </a:ln>
    </cs:spPr>
  </cs:dataPointLine>
  <cs:dataPointMarker>
    <cs:lnRef idx="0"/>
    <cs:fillRef idx="3">
      <cs:styleClr val="auto"/>
    </cs:fillRef>
    <cs:effectRef idx="2"/>
    <cs:fontRef idx="minor">
      <a:schemeClr val="tx2"/>
    </cs:fontRef>
    <cs:spPr>
      <a:ln w="12700">
        <a:solidFill>
          <a:schemeClr val="lt2"/>
        </a:solidFill>
        <a:round/>
      </a:ln>
    </cs:spPr>
  </cs:dataPointMarker>
  <cs:dataPointMarkerLayout symbol="circle" size="6"/>
  <cs:dataPointWireframe>
    <cs:lnRef idx="0">
      <cs:styleClr val="auto"/>
    </cs:lnRef>
    <cs:fillRef idx="3"/>
    <cs:effectRef idx="2"/>
    <cs:fontRef idx="minor">
      <a:schemeClr val="tx2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2"/>
    </cs:fontRef>
    <cs:spPr>
      <a:ln w="9525">
        <a:solidFill>
          <a:schemeClr val="tx2">
            <a:lumMod val="15000"/>
            <a:lumOff val="85000"/>
          </a:schemeClr>
        </a:solidFill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dropLine>
  <cs:errorBar>
    <cs:lnRef idx="0"/>
    <cs:fillRef idx="0"/>
    <cs:effectRef idx="0"/>
    <cs:fontRef idx="minor">
      <a:schemeClr val="tx2"/>
    </cs:fontRef>
    <cs:spPr>
      <a:ln w="9525">
        <a:solidFill>
          <a:schemeClr val="tx2">
            <a:lumMod val="75000"/>
          </a:schemeClr>
        </a:solidFill>
        <a:round/>
      </a:ln>
    </cs:spPr>
  </cs:errorBar>
  <cs:floor>
    <cs:lnRef idx="0"/>
    <cs:fillRef idx="0"/>
    <cs:effectRef idx="0"/>
    <cs:fontRef idx="minor">
      <a:schemeClr val="tx2"/>
    </cs:fontRef>
  </cs:floor>
  <cs:gridlineMajor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2"/>
    </cs:fontRef>
    <cs:spPr>
      <a:ln>
        <a:solidFill>
          <a:schemeClr val="tx2">
            <a:lumMod val="5000"/>
            <a:lumOff val="95000"/>
          </a:schemeClr>
        </a:solidFill>
      </a:ln>
    </cs:spPr>
  </cs:gridlineMinor>
  <cs:hiLo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hiLoLine>
  <cs:leader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35000"/>
            <a:lumOff val="65000"/>
          </a:schemeClr>
        </a:solidFill>
      </a:ln>
    </cs:spPr>
  </cs:leaderLine>
  <cs:legend>
    <cs:lnRef idx="0"/>
    <cs:fillRef idx="0"/>
    <cs:effectRef idx="0"/>
    <cs:fontRef idx="minor">
      <a:schemeClr val="tx2"/>
    </cs:fontRef>
    <cs:defRPr sz="1197" kern="1200"/>
  </cs:legend>
  <cs:plotArea>
    <cs:lnRef idx="0"/>
    <cs:fillRef idx="0"/>
    <cs:effectRef idx="0"/>
    <cs:fontRef idx="minor">
      <a:schemeClr val="tx2"/>
    </cs:fontRef>
  </cs:plotArea>
  <cs:plotArea3D>
    <cs:lnRef idx="0"/>
    <cs:fillRef idx="0"/>
    <cs:effectRef idx="0"/>
    <cs:fontRef idx="minor">
      <a:schemeClr val="tx2"/>
    </cs:fontRef>
  </cs:plotArea3D>
  <cs:seriesAxis>
    <cs:lnRef idx="0"/>
    <cs:fillRef idx="0"/>
    <cs:effectRef idx="0"/>
    <cs:fontRef idx="minor">
      <a:schemeClr val="tx2"/>
    </cs:fontRef>
    <cs:spPr>
      <a:ln w="9525" cap="flat" cmpd="sng" algn="ctr">
        <a:solidFill>
          <a:schemeClr val="tx2">
            <a:lumMod val="15000"/>
            <a:lumOff val="85000"/>
          </a:schemeClr>
        </a:solidFill>
        <a:round/>
      </a:ln>
    </cs:spPr>
    <cs:defRPr sz="1197" kern="1200"/>
  </cs:seriesAxis>
  <cs:seriesLine>
    <cs:lnRef idx="0"/>
    <cs:fillRef idx="0"/>
    <cs:effectRef idx="0"/>
    <cs:fontRef idx="minor">
      <a:schemeClr val="tx2"/>
    </cs:fontRef>
    <cs:spPr>
      <a:ln w="9525">
        <a:solidFill>
          <a:schemeClr val="tx2">
            <a:lumMod val="60000"/>
            <a:lumOff val="40000"/>
          </a:schemeClr>
        </a:solidFill>
        <a:prstDash val="dash"/>
      </a:ln>
    </cs:spPr>
  </cs:seriesLine>
  <cs:title>
    <cs:lnRef idx="0"/>
    <cs:fillRef idx="0"/>
    <cs:effectRef idx="0"/>
    <cs:fontRef idx="minor">
      <a:schemeClr val="tx2"/>
    </cs:fontRef>
    <cs:defRPr sz="2128" b="1" kern="1200"/>
  </cs:title>
  <cs:trendline>
    <cs:lnRef idx="0">
      <cs:styleClr val="auto"/>
    </cs:lnRef>
    <cs:fillRef idx="0"/>
    <cs:effectRef idx="0"/>
    <cs:fontRef idx="minor">
      <a:schemeClr val="tx2"/>
    </cs:fontRef>
    <cs:spPr>
      <a:ln w="19050" cap="rnd">
        <a:solidFill>
          <a:schemeClr val="phClr"/>
        </a:solidFill>
        <a:prstDash val="sysDash"/>
      </a:ln>
    </cs:spPr>
  </cs:trendline>
  <cs:trendlineLabel>
    <cs:lnRef idx="0"/>
    <cs:fillRef idx="0"/>
    <cs:effectRef idx="0"/>
    <cs:fontRef idx="minor">
      <a:schemeClr val="tx2"/>
    </cs:fontRef>
    <cs:defRPr sz="1197" kern="1200"/>
  </cs:trendlineLabel>
  <cs:upBar>
    <cs:lnRef idx="0"/>
    <cs:fillRef idx="0"/>
    <cs:effectRef idx="0"/>
    <cs:fontRef idx="minor">
      <a:schemeClr val="tx2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2"/>
    </cs:fontRef>
    <cs:defRPr sz="1197" kern="1200"/>
  </cs:valueAxis>
  <cs:wall>
    <cs:lnRef idx="0"/>
    <cs:fillRef idx="0"/>
    <cs:effectRef idx="0"/>
    <cs:fontRef idx="minor">
      <a:schemeClr val="tx2"/>
    </cs:fontRef>
  </cs:wall>
</cs:chartStyl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AF463A-BC7C-46EE-9F1E-7F377CCA48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7EAF463A-BC7C-46EE-9F1E-7F377CCA4891}" type="datetimeFigureOut">
              <a:rPr lang="en-US" smtClean="0"/>
              <a:pPr/>
              <a:t>4/6/2017</a:t>
            </a:fld>
            <a:endParaRPr lang="en-US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A483448D-3A78-4528-A469-B745A65DA480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ru-RU" sz="3600" dirty="0">
                <a:effectLst/>
              </a:rPr>
              <a:t/>
            </a:r>
            <a:br>
              <a:rPr lang="ru-RU" sz="3600" dirty="0">
                <a:effectLst/>
              </a:rPr>
            </a:br>
            <a:r>
              <a:rPr lang="ru-RU" sz="44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533400"/>
            <a:ext cx="8229600" cy="5775960"/>
          </a:xfrm>
        </p:spPr>
        <p:txBody>
          <a:bodyPr/>
          <a:lstStyle/>
          <a:p>
            <a:pPr marL="137160" indent="0" algn="ctr">
              <a:buNone/>
            </a:pPr>
            <a:r>
              <a:rPr lang="ru-RU" dirty="0"/>
              <a:t>Презентация экспортного потенциала предприятий рыбной отрасли Хабаровского края </a:t>
            </a:r>
            <a:endParaRPr lang="ru-RU" dirty="0" smtClean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endParaRPr lang="ru-RU" dirty="0" smtClean="0"/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r>
              <a:rPr lang="ru-RU" dirty="0" smtClean="0"/>
              <a:t>ПОЗДНЯКОВ АЛЕКСАНДР ИВАНОВИЧ</a:t>
            </a:r>
          </a:p>
          <a:p>
            <a:pPr marL="137160" indent="0" algn="ctr">
              <a:buNone/>
            </a:pPr>
            <a:endParaRPr lang="ru-RU" dirty="0"/>
          </a:p>
          <a:p>
            <a:pPr marL="137160" indent="0" algn="ctr">
              <a:buNone/>
            </a:pPr>
            <a:r>
              <a:rPr lang="ru-RU" dirty="0"/>
              <a:t>Президент Ассоциации </a:t>
            </a:r>
            <a:r>
              <a:rPr lang="ru-RU" dirty="0" err="1"/>
              <a:t>рыбохозяйственных</a:t>
            </a:r>
            <a:r>
              <a:rPr lang="ru-RU" dirty="0"/>
              <a:t> предприятий Амурского бассейна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6200" y="0"/>
            <a:ext cx="8915400" cy="1143000"/>
          </a:xfrm>
        </p:spPr>
        <p:txBody>
          <a:bodyPr>
            <a:noAutofit/>
          </a:bodyPr>
          <a:lstStyle/>
          <a:p>
            <a:r>
              <a:rPr lang="ru-RU" sz="2600" dirty="0" smtClean="0">
                <a:solidFill>
                  <a:schemeClr val="tx1"/>
                </a:solidFill>
                <a:latin typeface="+mn-lt"/>
              </a:rPr>
              <a:t>Перераспределение части транспортных потоков с юга Охотского моря с использованием </a:t>
            </a:r>
            <a:r>
              <a:rPr lang="ru-RU" sz="2600" dirty="0" err="1" smtClean="0">
                <a:solidFill>
                  <a:schemeClr val="tx1"/>
                </a:solidFill>
                <a:latin typeface="+mn-lt"/>
              </a:rPr>
              <a:t>р.Амур</a:t>
            </a:r>
            <a:r>
              <a:rPr lang="ru-RU" sz="2600" dirty="0" smtClean="0">
                <a:solidFill>
                  <a:schemeClr val="tx1"/>
                </a:solidFill>
                <a:latin typeface="+mn-lt"/>
              </a:rPr>
              <a:t> как транспортной артерии</a:t>
            </a:r>
            <a:endParaRPr lang="ru-RU" sz="2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Содержимое 3" descr="Дальний Восток_карта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t="11328"/>
          <a:stretch>
            <a:fillRect/>
          </a:stretch>
        </p:blipFill>
        <p:spPr>
          <a:xfrm>
            <a:off x="1905000" y="1219200"/>
            <a:ext cx="5334000" cy="5410200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38224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Город Николаевск-на-Амуре – территория опережающего развития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800" y="1600200"/>
            <a:ext cx="7197800" cy="4708525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5281874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4779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Вылов по ДВ бассейну в 2016 году –             </a:t>
            </a:r>
            <a:r>
              <a:rPr lang="ru-RU" sz="44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3 114 200 тонн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6833779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3225058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" y="274638"/>
            <a:ext cx="8686800" cy="1477962"/>
          </a:xfrm>
        </p:spPr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Вылов лососей по ДВ бассейну 2016 году 413,9 тыс. тонн</a:t>
            </a:r>
            <a:r>
              <a:rPr lang="ru-RU" sz="4400" dirty="0" smtClean="0">
                <a:solidFill>
                  <a:schemeClr val="tx1"/>
                </a:solidFill>
                <a:effectLst/>
                <a:latin typeface="+mn-lt"/>
              </a:rPr>
              <a:t/>
            </a:r>
            <a:br>
              <a:rPr lang="ru-RU" sz="4400" dirty="0" smtClean="0">
                <a:solidFill>
                  <a:schemeClr val="tx1"/>
                </a:solidFill>
                <a:effectLst/>
                <a:latin typeface="+mn-lt"/>
              </a:rPr>
            </a:br>
            <a:endParaRPr lang="ru-RU" sz="4400" dirty="0">
              <a:solidFill>
                <a:schemeClr val="tx1"/>
              </a:solidFill>
              <a:effectLst/>
              <a:latin typeface="+mn-lt"/>
            </a:endParaRPr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485135"/>
              </p:ext>
            </p:extLst>
          </p:nvPr>
        </p:nvGraphicFramePr>
        <p:xfrm>
          <a:off x="457200" y="1600200"/>
          <a:ext cx="8229600" cy="470852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41363598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Береговые заводы по переработке рыбы в Хабаровском крае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1828" b="12308"/>
          <a:stretch/>
        </p:blipFill>
        <p:spPr>
          <a:xfrm>
            <a:off x="304800" y="1600200"/>
            <a:ext cx="4724400" cy="3178098"/>
          </a:xfrm>
          <a:ln w="28575">
            <a:solidFill>
              <a:schemeClr val="tx1"/>
            </a:solidFill>
          </a:ln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520" y="4035051"/>
            <a:ext cx="4965879" cy="2822949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9350598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9" y="-4293"/>
            <a:ext cx="8229600" cy="1143000"/>
          </a:xfrm>
        </p:spPr>
        <p:txBody>
          <a:bodyPr/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 ООО РПК «Восточное» Николаевский район Хабаровский край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38708"/>
            <a:ext cx="4038600" cy="4987456"/>
          </a:xfrm>
        </p:spPr>
        <p:txBody>
          <a:bodyPr/>
          <a:lstStyle/>
          <a:p>
            <a:r>
              <a:rPr lang="ru-RU" dirty="0" smtClean="0"/>
              <a:t>Ход строительства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836" y="1124756"/>
            <a:ext cx="4038600" cy="4987456"/>
          </a:xfrm>
        </p:spPr>
        <p:txBody>
          <a:bodyPr/>
          <a:lstStyle/>
          <a:p>
            <a:r>
              <a:rPr lang="ru-RU" dirty="0" smtClean="0"/>
              <a:t>Готовый завод</a:t>
            </a:r>
            <a:endParaRPr lang="ru-RU" dirty="0"/>
          </a:p>
        </p:txBody>
      </p:sp>
      <p:pic>
        <p:nvPicPr>
          <p:cNvPr id="5" name="Содержимое 11" descr="IMG_1060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914400" y="1676400"/>
            <a:ext cx="2971800" cy="22860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6" name="Picture 3" descr="C:\Users\User\Desktop\АССОЦИАЦИЯ\АССОЦИАЦИЯ\все фотографии\Фото строительства Иннокентьевка\FullSizeRender(12)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4191000"/>
            <a:ext cx="2971800" cy="2472856"/>
          </a:xfrm>
          <a:prstGeom prst="rect">
            <a:avLst/>
          </a:prstGeom>
          <a:noFill/>
          <a:ln w="28575">
            <a:solidFill>
              <a:schemeClr val="tx1"/>
            </a:solidFill>
          </a:ln>
        </p:spPr>
      </p:pic>
      <p:pic>
        <p:nvPicPr>
          <p:cNvPr id="7" name="Содержимое 7" descr="1.jpe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5144036" y="1676400"/>
            <a:ext cx="3124200" cy="2286000"/>
          </a:xfrm>
          <a:prstGeom prst="rect">
            <a:avLst/>
          </a:prstGeom>
          <a:ln w="28575">
            <a:solidFill>
              <a:schemeClr val="tx1"/>
            </a:solidFill>
          </a:ln>
          <a:effectLst/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4036" y="4191000"/>
            <a:ext cx="3124200" cy="2472856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0773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3639" y="-4293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 </a:t>
            </a:r>
            <a:r>
              <a:rPr lang="ru-RU" sz="32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ООО «Восточный рыбокомбинат» Николаевский </a:t>
            </a:r>
            <a:r>
              <a:rPr lang="ru-RU" sz="32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район Хабаровский край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138708"/>
            <a:ext cx="4038600" cy="4987456"/>
          </a:xfrm>
        </p:spPr>
        <p:txBody>
          <a:bodyPr/>
          <a:lstStyle/>
          <a:p>
            <a:r>
              <a:rPr lang="ru-RU" dirty="0" smtClean="0"/>
              <a:t>Ход строительства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86836" y="1124756"/>
            <a:ext cx="4038600" cy="4987456"/>
          </a:xfrm>
        </p:spPr>
        <p:txBody>
          <a:bodyPr/>
          <a:lstStyle/>
          <a:p>
            <a:r>
              <a:rPr lang="ru-RU" dirty="0" smtClean="0"/>
              <a:t>Готовый завод</a:t>
            </a:r>
            <a:endParaRPr lang="ru-RU" dirty="0"/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651032"/>
            <a:ext cx="3124200" cy="238756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4267200"/>
            <a:ext cx="3124200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11" name="Picture 2" descr="Картинки по запросу Восточный рыбокомбинат чныррах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936" y="1692888"/>
            <a:ext cx="3200400" cy="2383275"/>
          </a:xfrm>
          <a:prstGeom prst="rect">
            <a:avLst/>
          </a:prstGeom>
          <a:noFill/>
          <a:ln w="28575">
            <a:solidFill>
              <a:schemeClr val="tx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05936" y="4267200"/>
            <a:ext cx="3200400" cy="2209800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757416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04800" y="274638"/>
            <a:ext cx="8839200" cy="1143000"/>
          </a:xfrm>
        </p:spPr>
        <p:txBody>
          <a:bodyPr>
            <a:noAutofit/>
          </a:bodyPr>
          <a:lstStyle/>
          <a:p>
            <a:r>
              <a:rPr lang="ru-RU" sz="3600" dirty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Завод ООО «Восточный рыбокомбинат</a:t>
            </a:r>
            <a:r>
              <a:rPr lang="ru-RU" sz="360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» Торжественное открытие</a:t>
            </a:r>
            <a:endParaRPr lang="ru-RU" sz="3600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468"/>
          <a:stretch/>
        </p:blipFill>
        <p:spPr>
          <a:xfrm>
            <a:off x="1600200" y="1417638"/>
            <a:ext cx="5943600" cy="5106473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41455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94360"/>
          </a:xfrm>
        </p:spPr>
        <p:txBody>
          <a:bodyPr>
            <a:normAutofit fontScale="90000"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+mn-lt"/>
              </a:rPr>
              <a:t>Николаевский район Хабаровского края</a:t>
            </a:r>
            <a:endParaRPr lang="ru-RU" sz="3600" dirty="0">
              <a:solidFill>
                <a:schemeClr val="tx1"/>
              </a:solidFill>
              <a:latin typeface="+mn-lt"/>
            </a:endParaRPr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3151311" y="1600200"/>
            <a:ext cx="2841378" cy="4708525"/>
          </a:xfr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" t="6479" r="3750" b="12222"/>
          <a:stretch/>
        </p:blipFill>
        <p:spPr>
          <a:xfrm>
            <a:off x="1600200" y="685799"/>
            <a:ext cx="5943600" cy="6096001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7655821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6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Переработка рыбных отходов</a:t>
            </a:r>
            <a:endParaRPr lang="ru-RU" sz="36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70000" lnSpcReduction="20000"/>
          </a:bodyPr>
          <a:lstStyle/>
          <a:p>
            <a:pPr algn="ctr"/>
            <a:r>
              <a:rPr lang="ru-RU" b="1" dirty="0" smtClean="0"/>
              <a:t>Проект цеха по переработке рыбных отходов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1700" b="1" dirty="0" smtClean="0"/>
              <a:t>Готовый продукт – рыбий жир</a:t>
            </a:r>
            <a:endParaRPr lang="ru-RU" sz="1700" b="1" dirty="0"/>
          </a:p>
        </p:txBody>
      </p:sp>
      <p:pic>
        <p:nvPicPr>
          <p:cNvPr id="7" name="Объект 6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214791" y="2312830"/>
            <a:ext cx="4282597" cy="3124408"/>
          </a:xfrm>
          <a:prstGeom prst="rect">
            <a:avLst/>
          </a:prstGeom>
          <a:ln w="28575">
            <a:solidFill>
              <a:schemeClr val="tx1"/>
            </a:solidFill>
          </a:ln>
        </p:spPr>
      </p:pic>
      <p:pic>
        <p:nvPicPr>
          <p:cNvPr id="8" name="Объект 7"/>
          <p:cNvPicPr>
            <a:picLocks noGrp="1" noChangeAspect="1"/>
          </p:cNvPicPr>
          <p:nvPr>
            <p:ph sz="quarter" idx="4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96970" y="2312830"/>
            <a:ext cx="4142230" cy="3124408"/>
          </a:xfrm>
          <a:ln w="28575"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430911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Техническая">
      <a:dk1>
        <a:sysClr val="windowText" lastClr="000000"/>
      </a:dk1>
      <a:lt1>
        <a:sysClr val="window" lastClr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426</TotalTime>
  <Words>122</Words>
  <Application>Microsoft Office PowerPoint</Application>
  <PresentationFormat>Экран (4:3)</PresentationFormat>
  <Paragraphs>30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Апекс</vt:lpstr>
      <vt:lpstr>  </vt:lpstr>
      <vt:lpstr>Вылов по ДВ бассейну в 2016 году –             3 114 200 тонн </vt:lpstr>
      <vt:lpstr>Вылов лососей по ДВ бассейну 2016 году 413,9 тыс. тонн </vt:lpstr>
      <vt:lpstr>Береговые заводы по переработке рыбы в Хабаровском крае</vt:lpstr>
      <vt:lpstr>Завод ООО РПК «Восточное» Николаевский район Хабаровский край</vt:lpstr>
      <vt:lpstr>Завод ООО «Восточный рыбокомбинат» Николаевский район Хабаровский край</vt:lpstr>
      <vt:lpstr>Завод ООО «Восточный рыбокомбинат» Торжественное открытие</vt:lpstr>
      <vt:lpstr>Николаевский район Хабаровского края</vt:lpstr>
      <vt:lpstr>Переработка рыбных отходов</vt:lpstr>
      <vt:lpstr>Перераспределение части транспортных потоков с юга Охотского моря с использованием р.Амур как транспортной артерии</vt:lpstr>
      <vt:lpstr>Город Николаевск-на-Амуре – территория опережающего развития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Вылов 2016 года</dc:title>
  <dc:creator>User</dc:creator>
  <cp:lastModifiedBy>Молокова Анастасия Юрьевна</cp:lastModifiedBy>
  <cp:revision>25</cp:revision>
  <cp:lastPrinted>2017-04-04T07:11:31Z</cp:lastPrinted>
  <dcterms:created xsi:type="dcterms:W3CDTF">2017-04-03T13:28:54Z</dcterms:created>
  <dcterms:modified xsi:type="dcterms:W3CDTF">2017-04-06T01:28:03Z</dcterms:modified>
</cp:coreProperties>
</file>